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Lst>
  <p:notesMasterIdLst>
    <p:notesMasterId r:id="rId32"/>
  </p:notesMasterIdLst>
  <p:handoutMasterIdLst>
    <p:handoutMasterId r:id="rId33"/>
  </p:handoutMasterIdLst>
  <p:sldIdLst>
    <p:sldId id="374" r:id="rId11"/>
    <p:sldId id="264" r:id="rId12"/>
    <p:sldId id="313" r:id="rId13"/>
    <p:sldId id="257" r:id="rId14"/>
    <p:sldId id="341" r:id="rId15"/>
    <p:sldId id="342" r:id="rId16"/>
    <p:sldId id="359" r:id="rId17"/>
    <p:sldId id="376" r:id="rId18"/>
    <p:sldId id="379" r:id="rId19"/>
    <p:sldId id="367" r:id="rId20"/>
    <p:sldId id="378" r:id="rId21"/>
    <p:sldId id="380" r:id="rId22"/>
    <p:sldId id="364" r:id="rId23"/>
    <p:sldId id="366" r:id="rId24"/>
    <p:sldId id="370" r:id="rId25"/>
    <p:sldId id="377" r:id="rId26"/>
    <p:sldId id="381" r:id="rId27"/>
    <p:sldId id="318" r:id="rId28"/>
    <p:sldId id="320" r:id="rId29"/>
    <p:sldId id="339" r:id="rId30"/>
    <p:sldId id="375"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E608C-65ED-41F4-9450-EC651BB23438}">
          <p14:sldIdLst>
            <p14:sldId id="374"/>
            <p14:sldId id="264"/>
            <p14:sldId id="313"/>
          </p14:sldIdLst>
        </p14:section>
        <p14:section name="Gesture" id="{8FFD63B5-6840-4CF4-8C63-7D038B814A8A}">
          <p14:sldIdLst>
            <p14:sldId id="257"/>
            <p14:sldId id="341"/>
            <p14:sldId id="342"/>
            <p14:sldId id="359"/>
          </p14:sldIdLst>
        </p14:section>
        <p14:section name="Identity" id="{BF054118-DBA9-446B-AF35-9D6FE7E55C9A}">
          <p14:sldIdLst>
            <p14:sldId id="376"/>
            <p14:sldId id="379"/>
            <p14:sldId id="367"/>
          </p14:sldIdLst>
        </p14:section>
        <p14:section name="Speech" id="{5D99642F-6C7A-4020-9FB0-A41C12DF3BF5}">
          <p14:sldIdLst>
            <p14:sldId id="378"/>
            <p14:sldId id="380"/>
            <p14:sldId id="364"/>
            <p14:sldId id="366"/>
            <p14:sldId id="370"/>
          </p14:sldIdLst>
        </p14:section>
        <p14:section name="Ink" id="{20C110F6-3AFE-4BE1-9E7C-DF9044AC80D3}">
          <p14:sldIdLst>
            <p14:sldId id="377"/>
            <p14:sldId id="381"/>
            <p14:sldId id="318"/>
            <p14:sldId id="320"/>
            <p14:sldId id="339"/>
          </p14:sldIdLst>
        </p14:section>
        <p14:section name="Untitled Section" id="{CFEC13C5-7071-461F-8674-E2B98F7A5E5A}">
          <p14:sldIdLst>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A99"/>
    <a:srgbClr val="0078D7"/>
    <a:srgbClr val="202124"/>
    <a:srgbClr val="2F5994"/>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47694" autoAdjust="0"/>
  </p:normalViewPr>
  <p:slideViewPr>
    <p:cSldViewPr snapToGrid="0">
      <p:cViewPr varScale="1">
        <p:scale>
          <a:sx n="38" d="100"/>
          <a:sy n="38" d="100"/>
        </p:scale>
        <p:origin x="2141" y="48"/>
      </p:cViewPr>
      <p:guideLst/>
    </p:cSldViewPr>
  </p:slideViewPr>
  <p:notesTextViewPr>
    <p:cViewPr>
      <p:scale>
        <a:sx n="150" d="100"/>
        <a:sy n="150" d="100"/>
      </p:scale>
      <p:origin x="0" y="0"/>
    </p:cViewPr>
  </p:notesTextViewPr>
  <p:sorterViewPr>
    <p:cViewPr varScale="1">
      <p:scale>
        <a:sx n="1" d="1"/>
        <a:sy n="1" d="1"/>
      </p:scale>
      <p:origin x="0" y="-4411"/>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9/29/2015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9/29/2015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0"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Kinect for Xbox</a:t>
            </a:r>
            <a:r>
              <a:rPr lang="en-US" sz="1200" i="0"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we move into the future,</a:t>
            </a:r>
            <a:r>
              <a:rPr lang="en-US" sz="1200" i="0" kern="1200" baseline="0" dirty="0" smtClean="0">
                <a:solidFill>
                  <a:schemeClr val="tx1"/>
                </a:solidFill>
                <a:effectLst/>
                <a:latin typeface="+mn-lt"/>
                <a:ea typeface="+mn-ea"/>
                <a:cs typeface="+mn-cs"/>
              </a:rPr>
              <a:t> o</a:t>
            </a:r>
            <a:r>
              <a:rPr lang="en-US" sz="1200" i="0"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We’re at start of something new and special..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p>
          <a:p>
            <a:endParaRPr lang="en-US" i="0"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 Speech</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2670248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Speech is probably the most obvious area where Windows 10 advances support</a:t>
            </a:r>
            <a:r>
              <a:rPr lang="en-US" baseline="0" dirty="0" smtClean="0"/>
              <a:t> for human technologies.</a:t>
            </a:r>
          </a:p>
          <a:p>
            <a:r>
              <a:rPr lang="en-US" baseline="0" dirty="0" smtClean="0"/>
              <a:t>For most people, Speech means ‘Cortana’ and are curious on how to integrate Cortana into their own applications. Cortana is not available everywhere, although Microsoft is working hard to roll it out to more territories, but even if Cortana is not supported in your home territory, end users may buy your app in regions where it is, so you may still want to know how to support it.</a:t>
            </a:r>
          </a:p>
          <a:p>
            <a:r>
              <a:rPr lang="en-US" baseline="0" dirty="0" smtClean="0"/>
              <a:t>The majority of the Speech platform is independent of Cortana and apps can use it without integrating with Cortana. The Speech platform consists of APIs and controls hat can help your app support speech input and speech synthesis, whether or not you integrate with Cortana.</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94272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parts of the Speech platform that are available everywhere are APIS for speech recognition and for speech synthesis, and all app developers can make use of these APIs.</a:t>
            </a:r>
          </a:p>
          <a:p>
            <a:r>
              <a:rPr lang="en-US" dirty="0" smtClean="0"/>
              <a:t>The </a:t>
            </a:r>
            <a:r>
              <a:rPr lang="en-US" dirty="0" err="1" smtClean="0"/>
              <a:t>SpeechRecgnizer</a:t>
            </a:r>
            <a:r>
              <a:rPr lang="en-US" dirty="0" smtClean="0"/>
              <a:t> and </a:t>
            </a:r>
            <a:r>
              <a:rPr lang="en-US" dirty="0" err="1" smtClean="0"/>
              <a:t>SpeechSynthesizer</a:t>
            </a:r>
            <a:r>
              <a:rPr lang="en-US" dirty="0" smtClean="0"/>
              <a:t> APIs are available everywhere and do</a:t>
            </a:r>
            <a:r>
              <a:rPr lang="en-US" baseline="0" dirty="0" smtClean="0"/>
              <a:t> not require Cortana at all.</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45799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you do want to use Cortana?</a:t>
            </a:r>
          </a:p>
          <a:p>
            <a:r>
              <a:rPr lang="en-US" dirty="0" smtClean="0"/>
              <a:t>Windows Phone 8.1 developers have been able to add these features for a while, but now it’s becoming available on desktop too.</a:t>
            </a:r>
          </a:p>
          <a:p>
            <a:r>
              <a:rPr lang="en-US" dirty="0" smtClean="0"/>
              <a:t>You can get Cortana to launch your app using voice commands.</a:t>
            </a:r>
          </a:p>
          <a:p>
            <a:r>
              <a:rPr lang="en-US" dirty="0" smtClean="0"/>
              <a:t>But</a:t>
            </a:r>
            <a:r>
              <a:rPr lang="en-US" baseline="0" dirty="0" smtClean="0"/>
              <a:t> on Windows 10, we’ve extended these capabilities as well, so there is now the ability for Cortana to interact with your apps’ background task, to exchange information with it. This is great, as it allows your user to perform speech interactions with your app without your foreground app being launched at all, making natural, speech-driven interactions with your app easy for your users.</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480472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715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in our </a:t>
            </a:r>
            <a:r>
              <a:rPr lang="en-US" smtClean="0"/>
              <a:t>human technologies: Ink</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4026232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Writing with an implement or finger</a:t>
            </a:r>
            <a:r>
              <a:rPr lang="en-US" baseline="0" dirty="0" smtClean="0"/>
              <a:t> is of course one of the earliest human technologies for making a permanent record of something, and one we’ve tried to support in computing for quite a while, but only with limited success.</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420701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Writing is one of the most natural of</a:t>
            </a:r>
            <a:r>
              <a:rPr lang="en-US" baseline="0" dirty="0" smtClean="0"/>
              <a:t> human communications. It’s </a:t>
            </a:r>
          </a:p>
          <a:p>
            <a:r>
              <a:rPr lang="en-US" dirty="0" smtClean="0"/>
              <a:t>Immediate</a:t>
            </a:r>
            <a:endParaRPr lang="en-US" dirty="0" smtClean="0"/>
          </a:p>
          <a:p>
            <a:r>
              <a:rPr lang="en-US" dirty="0" smtClean="0"/>
              <a:t>Expressive</a:t>
            </a:r>
          </a:p>
          <a:p>
            <a:r>
              <a:rPr lang="en-US" dirty="0" smtClean="0"/>
              <a:t>Personal</a:t>
            </a:r>
          </a:p>
          <a:p>
            <a:r>
              <a:rPr lang="en-US" dirty="0" smtClean="0"/>
              <a:t>It’s quick – if you want to record something, you just grab a pen and write it down.</a:t>
            </a:r>
          </a:p>
          <a:p>
            <a:endParaRPr lang="en-US" dirty="0" smtClean="0"/>
          </a:p>
          <a:p>
            <a:r>
              <a:rPr lang="en-US" dirty="0" smtClean="0"/>
              <a:t>[Presentation</a:t>
            </a:r>
            <a:r>
              <a:rPr lang="en-US" baseline="0" dirty="0" smtClean="0"/>
              <a:t> Note: If you are presenting on a Surface device, at this point take the Surface pen and write something directly onto this screen.]</a:t>
            </a:r>
          </a:p>
          <a:p>
            <a:endParaRPr lang="en-US" baseline="0" dirty="0" smtClean="0"/>
          </a:p>
          <a:p>
            <a:r>
              <a:rPr lang="en-US" baseline="0" dirty="0" smtClean="0"/>
              <a:t>It’s expressive – you’re not limited to whatever keys are present on your keyboard, you can write and draw just whatever you want.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10, we’ve done a lot of</a:t>
            </a:r>
            <a:r>
              <a:rPr lang="en-US" baseline="0" dirty="0" smtClean="0"/>
              <a:t> work </a:t>
            </a:r>
            <a:r>
              <a:rPr lang="en-US" dirty="0" smtClean="0"/>
              <a:t>in the very lowest parts of the operating system to drive out the latency or ‘lag’ that in the past prevented writing on a computer screen feeling truly natural.</a:t>
            </a:r>
          </a:p>
          <a:p>
            <a:endParaRPr lang="en-US" dirty="0" smtClean="0"/>
          </a:p>
          <a:p>
            <a:r>
              <a:rPr lang="en-US" dirty="0" smtClean="0"/>
              <a:t>In previous versions of Windows, you had to do a lot of work to support inking input and ink recognition (converting written input</a:t>
            </a:r>
            <a:r>
              <a:rPr lang="en-US" baseline="0" dirty="0" smtClean="0"/>
              <a:t> into text), but on Windows 10, we’ve made this super-simple using a new platform called </a:t>
            </a:r>
            <a:r>
              <a:rPr lang="en-US" baseline="0" dirty="0" err="1" smtClean="0"/>
              <a:t>DirectInk</a:t>
            </a:r>
            <a:r>
              <a:rPr lang="en-US" baseline="0" dirty="0" smtClean="0"/>
              <a:t>. It’s very efficient, renders everything using DirectX running off the UI thread so doesn’t cause slowdown of your app UI.</a:t>
            </a:r>
          </a:p>
          <a:p>
            <a:r>
              <a:rPr lang="en-US" baseline="0" dirty="0" smtClean="0"/>
              <a:t>Supports many different input types such as Pen, highlighter, touch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424200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0" kern="1200" dirty="0" smtClean="0">
                <a:solidFill>
                  <a:schemeClr val="tx1"/>
                </a:solidFill>
                <a:effectLst/>
                <a:latin typeface="+mn-lt"/>
                <a:ea typeface="+mn-ea"/>
                <a:cs typeface="+mn-cs"/>
              </a:rPr>
              <a:t>“Windows 10 brings the technologies in more personal computing to the full breadth of Windows 10 devices.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0" kern="1200" baseline="0" dirty="0" smtClean="0">
                <a:solidFill>
                  <a:schemeClr val="tx1"/>
                </a:solidFill>
                <a:effectLst/>
                <a:latin typeface="+mn-lt"/>
                <a:ea typeface="+mn-ea"/>
                <a:cs typeface="+mn-cs"/>
              </a:rPr>
              <a:t> Hub</a:t>
            </a:r>
            <a:r>
              <a:rPr lang="en-US" sz="1200" i="0" kern="1200" dirty="0" smtClean="0">
                <a:solidFill>
                  <a:schemeClr val="tx1"/>
                </a:solidFill>
                <a:effectLst/>
                <a:latin typeface="+mn-lt"/>
                <a:ea typeface="+mn-ea"/>
                <a:cs typeface="+mn-cs"/>
              </a:rPr>
              <a:t> screens, the Microsoft Band. And regardless of which device you’re using, Cortana knows to pick up your conversation just where you left off when you were last talking.</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Not just Windows, we are doing a lot of work to enable this through out </a:t>
            </a:r>
            <a:r>
              <a:rPr lang="en-US" sz="1200" i="0" kern="1200" baseline="0" dirty="0" smtClean="0">
                <a:solidFill>
                  <a:schemeClr val="tx1"/>
                </a:solidFill>
                <a:effectLst/>
                <a:latin typeface="+mn-lt"/>
                <a:ea typeface="+mn-ea"/>
                <a:cs typeface="+mn-cs"/>
              </a:rPr>
              <a:t>everything </a:t>
            </a:r>
            <a:r>
              <a:rPr lang="en-US" sz="1200" i="0" kern="1200" baseline="0" dirty="0" smtClean="0">
                <a:solidFill>
                  <a:schemeClr val="tx1"/>
                </a:solidFill>
                <a:effectLst/>
                <a:latin typeface="+mn-lt"/>
                <a:ea typeface="+mn-ea"/>
                <a:cs typeface="+mn-cs"/>
              </a:rPr>
              <a:t>with </a:t>
            </a:r>
            <a:r>
              <a:rPr lang="en-US" sz="1200" i="0" kern="1200" baseline="0" dirty="0" smtClean="0">
                <a:solidFill>
                  <a:schemeClr val="tx1"/>
                </a:solidFill>
                <a:effectLst/>
                <a:latin typeface="+mn-lt"/>
                <a:ea typeface="+mn-ea"/>
                <a:cs typeface="+mn-cs"/>
              </a:rPr>
              <a:t>Machine Learning </a:t>
            </a:r>
            <a:r>
              <a:rPr lang="en-US" sz="1200" i="0" kern="1200" baseline="0" dirty="0" smtClean="0">
                <a:solidFill>
                  <a:schemeClr val="tx1"/>
                </a:solidFill>
                <a:effectLst/>
                <a:latin typeface="+mn-lt"/>
                <a:ea typeface="+mn-ea"/>
                <a:cs typeface="+mn-cs"/>
              </a:rPr>
              <a:t>and Project Oxford</a:t>
            </a:r>
            <a:endParaRPr lang="en-US" sz="120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9/29/2015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 technologies, the natural ways we express ourselves and communicate – these oldest of communication methods are now</a:t>
            </a:r>
            <a:r>
              <a:rPr lang="en-US" baseline="0" dirty="0" smtClean="0"/>
              <a:t> becoming the ways we an communicate with computing devices.</a:t>
            </a:r>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aseline="0" dirty="0" smtClean="0"/>
              <a:t>We’d like to look at four of these human technologies that you can use in your technologies right now:</a:t>
            </a:r>
          </a:p>
          <a:p>
            <a:pPr marL="171450" indent="-171450">
              <a:buFontTx/>
              <a:buChar char="-"/>
            </a:pPr>
            <a:r>
              <a:rPr lang="en-US" baseline="0" dirty="0" smtClean="0"/>
              <a:t>Gesture</a:t>
            </a:r>
          </a:p>
          <a:p>
            <a:pPr marL="171450" indent="-171450">
              <a:buFontTx/>
              <a:buChar char="-"/>
            </a:pPr>
            <a:r>
              <a:rPr lang="en-US" baseline="0" dirty="0" smtClean="0"/>
              <a:t>Identity</a:t>
            </a:r>
          </a:p>
          <a:p>
            <a:pPr marL="171450" indent="-171450">
              <a:buFontTx/>
              <a:buChar char="-"/>
            </a:pPr>
            <a:r>
              <a:rPr lang="en-US" baseline="0" dirty="0" smtClean="0"/>
              <a:t>Speech</a:t>
            </a:r>
          </a:p>
          <a:p>
            <a:pPr marL="171450" indent="-171450">
              <a:buFontTx/>
              <a:buChar char="-"/>
            </a:pPr>
            <a:r>
              <a:rPr lang="en-US" baseline="0" dirty="0" smtClean="0"/>
              <a:t>And Ink</a:t>
            </a: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Gesture</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367009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Gesture covers everything from using your mouse to do something, using touch to do something,</a:t>
            </a:r>
            <a:r>
              <a:rPr lang="en-US" baseline="0" dirty="0" smtClean="0"/>
              <a:t> and even using a gesture in the air to do something. </a:t>
            </a:r>
          </a:p>
          <a:p>
            <a:r>
              <a:rPr lang="en-US" baseline="0" dirty="0" smtClean="0"/>
              <a:t>Young children grow up expecting to touch something and to get a reaction, for it </a:t>
            </a:r>
            <a:r>
              <a:rPr lang="en-US" baseline="0" dirty="0" err="1" smtClean="0"/>
              <a:t>to’just</a:t>
            </a:r>
            <a:r>
              <a:rPr lang="en-US" baseline="0" dirty="0" smtClean="0"/>
              <a:t> work’, but this has not in general been a way of interacting with computers.</a:t>
            </a:r>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410792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We’ve been improving this over quite some time – starting with Windows 8, we made the OS much more touch friendly, adding more controls for developers to use that support gestures and creating a whole gestures engine you can use to support your own custom gestures.</a:t>
            </a:r>
          </a:p>
          <a:p>
            <a:r>
              <a:rPr lang="en-US" baseline="0" dirty="0" smtClean="0"/>
              <a:t>We’ve been increasing the capabilities so that users can interact more easily with apps using natural human technologies, so that touch and gestures ‘just work’ and the user gets the expected response when they swipe with a finger or make a gesture.</a:t>
            </a:r>
          </a:p>
          <a:p>
            <a:r>
              <a:rPr lang="en-US" baseline="0" dirty="0" smtClean="0"/>
              <a:t>One specific example of improvements in Windows 10 is that drag and drop is now supported on all controls in UWP. We had limited support in lists in Windows 8.x, but now this extends to full support for UWP apps.</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63799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in our four human technologies is Identity.</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4115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Windows 10 we are introducing many different ways of authenticating</a:t>
            </a:r>
            <a:r>
              <a:rPr lang="en-US" baseline="0" dirty="0" smtClean="0"/>
              <a:t> with your computer, new biometric-driven ways such as facial recognition.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62125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We’ve introduced a new technology called ‘Windows Hello’ which allows you to do biometric authentication. We support Face, Iris and fingerprint recognition. All these things require specific hardware, but devices </a:t>
            </a:r>
            <a:r>
              <a:rPr lang="en-US" sz="1200" kern="1200" dirty="0" err="1" smtClean="0">
                <a:solidFill>
                  <a:schemeClr val="tx1"/>
                </a:solidFill>
                <a:effectLst/>
                <a:latin typeface="+mn-lt"/>
                <a:ea typeface="+mn-ea"/>
                <a:cs typeface="+mn-cs"/>
              </a:rPr>
              <a:t>idorporating</a:t>
            </a:r>
            <a:r>
              <a:rPr lang="en-US" sz="1200" kern="1200" dirty="0" smtClean="0">
                <a:solidFill>
                  <a:schemeClr val="tx1"/>
                </a:solidFill>
                <a:effectLst/>
                <a:latin typeface="+mn-lt"/>
                <a:ea typeface="+mn-ea"/>
                <a:cs typeface="+mn-cs"/>
              </a:rPr>
              <a:t> this hardware are starting to become available.</a:t>
            </a:r>
          </a:p>
          <a:p>
            <a:r>
              <a:rPr lang="en-US" sz="1200" kern="1200" dirty="0" smtClean="0">
                <a:solidFill>
                  <a:schemeClr val="tx1"/>
                </a:solidFill>
                <a:effectLst/>
                <a:latin typeface="+mn-lt"/>
                <a:ea typeface="+mn-ea"/>
                <a:cs typeface="+mn-cs"/>
              </a:rPr>
              <a:t>We’ve also got a service for application developers called Passport which provides a secure framework for handling authentication and for replacing passwords</a:t>
            </a:r>
            <a:r>
              <a:rPr lang="en-US" sz="1200" kern="1200" baseline="0" dirty="0" smtClean="0">
                <a:solidFill>
                  <a:schemeClr val="tx1"/>
                </a:solidFill>
                <a:effectLst/>
                <a:latin typeface="+mn-lt"/>
                <a:ea typeface="+mn-ea"/>
                <a:cs typeface="+mn-cs"/>
              </a:rPr>
              <a:t> with these new authentication techniques</a:t>
            </a:r>
            <a:r>
              <a:rPr lang="en-US" sz="1200" kern="1200" dirty="0" smtClean="0">
                <a:solidFill>
                  <a:schemeClr val="tx1"/>
                </a:solidFill>
                <a:effectLst/>
                <a:latin typeface="+mn-lt"/>
                <a:ea typeface="+mn-ea"/>
                <a:cs typeface="+mn-cs"/>
              </a:rPr>
              <a:t>. You can easily build biometric</a:t>
            </a:r>
            <a:r>
              <a:rPr lang="en-US" sz="1200" kern="1200" baseline="0" dirty="0" smtClean="0">
                <a:solidFill>
                  <a:schemeClr val="tx1"/>
                </a:solidFill>
                <a:effectLst/>
                <a:latin typeface="+mn-lt"/>
                <a:ea typeface="+mn-ea"/>
                <a:cs typeface="+mn-cs"/>
              </a:rPr>
              <a:t> recognition features into your app.</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9/29/2015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9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0B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image" Target="../media/image5.png"/><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theme" Target="../theme/theme10.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14.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image" Target="../media/image20.png"/><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theme" Target="../theme/theme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8"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131.xml"/><Relationship Id="rId6" Type="http://schemas.openxmlformats.org/officeDocument/2006/relationships/image" Target="../media/image24.png"/><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Personal Computing</a:t>
            </a:r>
            <a:br>
              <a:rPr lang="en-GB" dirty="0" smtClean="0"/>
            </a:br>
            <a:r>
              <a:rPr lang="en-GB" sz="3600" dirty="0" smtClean="0"/>
              <a:t>Windows 10 Developer Workshop</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520221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0"/>
            <a:ext cx="12192000" cy="685800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4437022" y="1636166"/>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Windows</a:t>
            </a:r>
            <a:r>
              <a:rPr kumimoji="0" lang="en-US" sz="2400" b="1" i="0" u="none" strike="noStrike" kern="1200" cap="none" spc="0" normalizeH="0" baseline="0" noProof="0" dirty="0" smtClean="0">
                <a:ln>
                  <a:noFill/>
                </a:ln>
                <a:solidFill>
                  <a:prstClr val="white"/>
                </a:solidFill>
                <a:effectLst/>
                <a:uLnTx/>
                <a:uFillTx/>
                <a:latin typeface="+mj-lt"/>
              </a:rPr>
              <a:t> </a:t>
            </a:r>
            <a:r>
              <a:rPr kumimoji="0" lang="en-US" sz="3200" b="1" i="0" u="none" strike="noStrike" kern="1200" cap="none" spc="0" normalizeH="0" baseline="0" noProof="0" dirty="0" smtClean="0">
                <a:ln>
                  <a:noFill/>
                </a:ln>
                <a:solidFill>
                  <a:prstClr val="white"/>
                </a:solidFill>
                <a:effectLst/>
                <a:uLnTx/>
                <a:uFillTx/>
                <a:latin typeface="+mj-lt"/>
              </a:rPr>
              <a:t>Hello</a:t>
            </a:r>
            <a:endParaRPr kumimoji="0" lang="en-US" sz="2400" b="1" i="0" u="none" strike="noStrike" kern="1200" cap="none" spc="0" normalizeH="0" baseline="0" noProof="0" dirty="0" smtClean="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Convenient, Consistent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a:ln>
                  <a:noFill/>
                </a:ln>
                <a:solidFill>
                  <a:prstClr val="white"/>
                </a:solidFill>
                <a:effectLst/>
                <a:uLnTx/>
                <a:uFillTx/>
                <a:latin typeface="+mj-lt"/>
              </a:rPr>
              <a:t>Enterprise level security</a:t>
            </a:r>
          </a:p>
          <a:p>
            <a:pPr marL="0" lvl="1" indent="0" algn="r">
              <a:buNone/>
              <a:defRPr/>
            </a:pPr>
            <a:endParaRPr kumimoji="0" lang="en-US" sz="2400" b="1" i="0" u="none" strike="noStrike" kern="1200" cap="none" spc="0" normalizeH="0" baseline="0" noProof="0" dirty="0" smtClean="0">
              <a:ln>
                <a:noFill/>
              </a:ln>
              <a:solidFill>
                <a:prstClr val="white"/>
              </a:solidFill>
              <a:effectLst/>
              <a:uLnTx/>
              <a:uFillTx/>
              <a:latin typeface="+mj-lt"/>
            </a:endParaRPr>
          </a:p>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Passport</a:t>
            </a:r>
            <a:endParaRPr kumimoji="0" lang="en-US" sz="2400" b="1" i="0" u="none" strike="noStrike" kern="1200" cap="none" spc="0" normalizeH="0" baseline="0" noProof="0" dirty="0">
              <a:ln>
                <a:noFill/>
              </a:ln>
              <a:solidFill>
                <a:prstClr val="white"/>
              </a:solidFill>
              <a:effectLst/>
              <a:uLnTx/>
              <a:uFillTx/>
              <a:latin typeface="+mj-lt"/>
            </a:endParaRP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More secure</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Simplifies authentication through single “unlock gesture”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Just works Azure Active Directory services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Access to major SaaS services</a:t>
            </a:r>
          </a:p>
          <a:p>
            <a:pPr marL="172731" marR="0" lvl="3" indent="0" algn="r" defTabSz="912597" rtl="0" eaLnBrk="1" fontAlgn="auto" latinLnBrk="0" hangingPunct="1">
              <a:lnSpc>
                <a:spcPct val="100000"/>
              </a:lnSpc>
              <a:spcBef>
                <a:spcPts val="0"/>
              </a:spcBef>
              <a:spcAft>
                <a:spcPts val="600"/>
              </a:spcAft>
              <a:buClrTx/>
              <a:buSzPct val="90000"/>
              <a:buNone/>
              <a:tabLst/>
              <a:defRPr/>
            </a:pPr>
            <a:r>
              <a:rPr kumimoji="0" lang="en-US" sz="1937" b="0" i="0" u="none" strike="noStrike" kern="1200" cap="none" spc="-71" normalizeH="0" baseline="0" noProof="0" dirty="0">
                <a:ln>
                  <a:noFill/>
                </a:ln>
                <a:solidFill>
                  <a:prstClr val="white"/>
                </a:solidFill>
                <a:effectLst/>
                <a:uLnTx/>
                <a:uFillTx/>
                <a:latin typeface="+mj-lt"/>
              </a:rPr>
              <a:t>Office 365 Exchange Online, </a:t>
            </a:r>
            <a:r>
              <a:rPr kumimoji="0" lang="en-US" sz="1937" b="0" i="0" u="none" strike="noStrike" kern="1200" cap="none" spc="-71" normalizeH="0" baseline="0" noProof="0" dirty="0" smtClean="0">
                <a:ln>
                  <a:noFill/>
                </a:ln>
                <a:solidFill>
                  <a:prstClr val="white"/>
                </a:solidFill>
                <a:effectLst/>
                <a:uLnTx/>
                <a:uFillTx/>
                <a:latin typeface="+mj-lt"/>
              </a:rPr>
              <a:t>Salesforce, Citrix</a:t>
            </a:r>
            <a:r>
              <a:rPr kumimoji="0" lang="en-US" sz="1937" b="0" i="0" u="none" strike="noStrike" kern="1200" cap="none" spc="-71" normalizeH="0" baseline="0" noProof="0" dirty="0">
                <a:ln>
                  <a:noFill/>
                </a:ln>
                <a:solidFill>
                  <a:prstClr val="white"/>
                </a:solidFill>
                <a:effectLst/>
                <a:uLnTx/>
                <a:uFillTx/>
                <a:latin typeface="+mj-lt"/>
              </a:rPr>
              <a:t>, Box, Concur, </a:t>
            </a:r>
            <a:r>
              <a:rPr kumimoji="0" lang="en-US" sz="1937" b="0" i="0" u="none" strike="noStrike" kern="1200" cap="none" spc="-71" normalizeH="0" baseline="0" noProof="0" dirty="0" smtClean="0">
                <a:ln>
                  <a:noFill/>
                </a:ln>
                <a:solidFill>
                  <a:prstClr val="white"/>
                </a:solidFill>
                <a:effectLst/>
                <a:uLnTx/>
                <a:uFillTx/>
                <a:latin typeface="+mj-lt"/>
              </a:rPr>
              <a:t> </a:t>
            </a:r>
            <a:endParaRPr kumimoji="0" lang="en-US" sz="1208" b="0" i="0" u="none" strike="noStrike" kern="1200" cap="none" spc="-91" normalizeH="0" baseline="0" noProof="0" dirty="0">
              <a:ln>
                <a:noFill/>
              </a:ln>
              <a:solidFill>
                <a:prstClr val="white">
                  <a:lumMod val="85000"/>
                </a:prstClr>
              </a:solidFill>
              <a:effectLst/>
              <a:uLnTx/>
              <a:uFillTx/>
              <a:latin typeface="+mj-lt"/>
              <a:ea typeface="Segoe UI Light" panose="020B0502040204020203" pitchFamily="34" charset="0"/>
              <a:cs typeface="Segoe UI Light" panose="020B0502040204020203" pitchFamily="34" charset="0"/>
            </a:endParaRPr>
          </a:p>
        </p:txBody>
      </p:sp>
      <p:sp>
        <p:nvSpPr>
          <p:cNvPr id="3" name="Rectangle 2"/>
          <p:cNvSpPr/>
          <p:nvPr/>
        </p:nvSpPr>
        <p:spPr>
          <a:xfrm>
            <a:off x="0" y="149345"/>
            <a:ext cx="3426489" cy="3416320"/>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More </a:t>
            </a:r>
            <a:r>
              <a:rPr kumimoji="0" lang="en-US" sz="3600" b="0"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3600" b="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4238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392509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Tree>
    <p:extLst>
      <p:ext uri="{BB962C8B-B14F-4D97-AF65-F5344CB8AC3E}">
        <p14:creationId xmlns:p14="http://schemas.microsoft.com/office/powerpoint/2010/main" val="2115630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Speech Recognition and Synthesis</a:t>
            </a:r>
            <a:r>
              <a:rPr lang="en-US" dirty="0"/>
              <a:t> </a:t>
            </a:r>
            <a:r>
              <a:rPr lang="en-US" dirty="0" smtClean="0"/>
              <a:t>done easy</a:t>
            </a:r>
            <a:endParaRPr lang="en-US" dirty="0"/>
          </a:p>
        </p:txBody>
      </p:sp>
      <p:sp>
        <p:nvSpPr>
          <p:cNvPr id="2" name="Content Placeholder 1"/>
          <p:cNvSpPr>
            <a:spLocks noGrp="1"/>
          </p:cNvSpPr>
          <p:nvPr>
            <p:ph type="body" sz="quarter" idx="10"/>
          </p:nvPr>
        </p:nvSpPr>
        <p:spPr>
          <a:xfrm>
            <a:off x="269239" y="1189177"/>
            <a:ext cx="7340429" cy="3684214"/>
          </a:xfrm>
        </p:spPr>
        <p:txBody>
          <a:bodyPr/>
          <a:lstStyle/>
          <a:p>
            <a:r>
              <a:rPr lang="en-US" dirty="0" smtClean="0"/>
              <a:t>Use </a:t>
            </a:r>
            <a:r>
              <a:rPr lang="en-US" dirty="0" err="1" smtClean="0"/>
              <a:t>SpeechRecognizer</a:t>
            </a:r>
            <a:r>
              <a:rPr lang="en-US" dirty="0" smtClean="0"/>
              <a:t> for continuous or one time recognition</a:t>
            </a:r>
          </a:p>
          <a:p>
            <a:endParaRPr lang="en-US" dirty="0" smtClean="0"/>
          </a:p>
          <a:p>
            <a:r>
              <a:rPr lang="en-US" dirty="0" smtClean="0"/>
              <a:t>Use </a:t>
            </a:r>
            <a:r>
              <a:rPr lang="en-US" dirty="0" err="1" smtClean="0"/>
              <a:t>SpeechSynthesizer</a:t>
            </a:r>
            <a:r>
              <a:rPr lang="en-US" dirty="0" smtClean="0"/>
              <a:t> for speaking back</a:t>
            </a:r>
          </a:p>
        </p:txBody>
      </p:sp>
    </p:spTree>
    <p:extLst>
      <p:ext uri="{BB962C8B-B14F-4D97-AF65-F5344CB8AC3E}">
        <p14:creationId xmlns:p14="http://schemas.microsoft.com/office/powerpoint/2010/main" val="2550441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69240" y="1189177"/>
            <a:ext cx="8115344" cy="4223207"/>
          </a:xfrm>
        </p:spPr>
        <p:txBody>
          <a:bodyPr/>
          <a:lstStyle/>
          <a:p>
            <a:r>
              <a:rPr lang="en-US" dirty="0" smtClean="0"/>
              <a:t>Teach Cortana to use your app on my behalf and</a:t>
            </a:r>
          </a:p>
          <a:p>
            <a:endParaRPr lang="en-US" dirty="0" smtClean="0"/>
          </a:p>
          <a:p>
            <a:r>
              <a:rPr lang="en-US" sz="3200" dirty="0" smtClean="0"/>
              <a:t>contextually activate your app</a:t>
            </a:r>
          </a:p>
          <a:p>
            <a:endParaRPr lang="en-US" sz="3200" dirty="0" smtClean="0"/>
          </a:p>
          <a:p>
            <a:r>
              <a:rPr lang="en-US" sz="3200" dirty="0" smtClean="0"/>
              <a:t>retrieve information or execute an action</a:t>
            </a:r>
          </a:p>
          <a:p>
            <a:r>
              <a:rPr lang="en-US" sz="3200" dirty="0" smtClean="0"/>
              <a:t>without loosing focus</a:t>
            </a:r>
          </a:p>
        </p:txBody>
      </p:sp>
    </p:spTree>
    <p:extLst>
      <p:ext uri="{BB962C8B-B14F-4D97-AF65-F5344CB8AC3E}">
        <p14:creationId xmlns:p14="http://schemas.microsoft.com/office/powerpoint/2010/main" val="3732657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607595"/>
            <a:ext cx="9859116" cy="2628605"/>
          </a:xfrm>
        </p:spPr>
        <p:txBody>
          <a:bodyPr/>
          <a:lstStyle/>
          <a:p>
            <a:r>
              <a:rPr lang="en-US" dirty="0" smtClean="0"/>
              <a:t>Lab: </a:t>
            </a:r>
            <a:br>
              <a:rPr lang="en-US" dirty="0" smtClean="0"/>
            </a:br>
            <a:r>
              <a:rPr lang="en-US" dirty="0" smtClean="0"/>
              <a:t>Launching apps with Speech through </a:t>
            </a:r>
            <a:r>
              <a:rPr lang="en-US" dirty="0" smtClean="0"/>
              <a:t>Cortana</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5549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bldLst>
      <p:bldP spid="2" grpId="0"/>
      <p:bldP spid="3" grpId="0">
        <p:tmplLst>
          <p:tmpl>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3"/>
                        </p:tgtEl>
                        <p:attrNameLst>
                          <p:attrName>ppt_x</p:attrName>
                          <p:attrName>ppt_y</p:attrName>
                        </p:attrNameLst>
                      </p:cBhvr>
                      <p:rCtr x="1966" y="23"/>
                    </p:animMotion>
                  </p:childTnLst>
                </p:cTn>
              </p:par>
            </p:tnLst>
          </p:tmpl>
        </p:tmplLst>
      </p:bldP>
      <p:bldP spid="4" grpId="0">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4"/>
                        </p:tgtEl>
                        <p:attrNameLst>
                          <p:attrName>ppt_x</p:attrName>
                          <p:attrName>ppt_y</p:attrName>
                        </p:attrNameLst>
                      </p:cBhvr>
                      <p:rCtr x="1966" y="23"/>
                    </p:animMotion>
                  </p:childTnLst>
                </p:cTn>
              </p:par>
            </p:tnLst>
          </p:tmpl>
        </p:tmplLst>
      </p:b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150077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Tree>
    <p:extLst>
      <p:ext uri="{BB962C8B-B14F-4D97-AF65-F5344CB8AC3E}">
        <p14:creationId xmlns:p14="http://schemas.microsoft.com/office/powerpoint/2010/main" val="3465093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2192000" cy="6867038"/>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Writing is </a:t>
            </a:r>
            <a:r>
              <a:rPr lang="en-US" dirty="0" smtClean="0">
                <a:solidFill>
                  <a:schemeClr val="bg1"/>
                </a:solidFill>
              </a:rPr>
              <a:t>human</a:t>
            </a:r>
            <a:endParaRPr lang="en-US" dirty="0">
              <a:solidFill>
                <a:schemeClr val="bg1"/>
              </a:solidFill>
            </a:endParaRPr>
          </a:p>
        </p:txBody>
      </p:sp>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2" name="Content Placeholder 1"/>
          <p:cNvSpPr>
            <a:spLocks noGrp="1"/>
          </p:cNvSpPr>
          <p:nvPr>
            <p:ph type="body" sz="quarter" idx="10"/>
          </p:nvPr>
        </p:nvSpPr>
        <p:spPr>
          <a:xfrm>
            <a:off x="269239" y="1189177"/>
            <a:ext cx="11653523" cy="4614725"/>
          </a:xfrm>
        </p:spPr>
        <p:txBody>
          <a:bodyPr/>
          <a:lstStyle/>
          <a:p>
            <a:r>
              <a:rPr lang="en-US" dirty="0" smtClean="0"/>
              <a:t>Inking Support on PC, Tablet &amp; Phone</a:t>
            </a:r>
          </a:p>
          <a:p>
            <a:r>
              <a:rPr lang="en-US" dirty="0" smtClean="0"/>
              <a:t>Renders beautiful ink with low-latency </a:t>
            </a:r>
          </a:p>
          <a:p>
            <a:r>
              <a:rPr lang="en-US" dirty="0" smtClean="0"/>
              <a:t>Improved Comfort and Confidence</a:t>
            </a:r>
          </a:p>
          <a:p>
            <a:r>
              <a:rPr lang="en-US" dirty="0" smtClean="0"/>
              <a:t>Easy to use building blocks for apps</a:t>
            </a:r>
          </a:p>
          <a:p>
            <a:r>
              <a:rPr lang="en-US" sz="2800" dirty="0"/>
              <a:t>Configure for different input types (Pen, Touch, Mouse, etc.)</a:t>
            </a:r>
          </a:p>
          <a:p>
            <a:r>
              <a:rPr lang="en-US" sz="2800" dirty="0"/>
              <a:t>Change Drawing Attributes</a:t>
            </a:r>
          </a:p>
          <a:p>
            <a:r>
              <a:rPr lang="en-US" sz="2800" dirty="0"/>
              <a:t>Manage Ink Stroke Data </a:t>
            </a:r>
          </a:p>
          <a:p>
            <a:r>
              <a:rPr lang="en-US" sz="2800" dirty="0"/>
              <a:t>Access more customization </a:t>
            </a:r>
            <a:r>
              <a:rPr lang="en-US" sz="2800" dirty="0" smtClean="0"/>
              <a:t>options </a:t>
            </a:r>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Lab: </a:t>
            </a:r>
            <a:br>
              <a:rPr lang="en-US" dirty="0" smtClean="0"/>
            </a:br>
            <a:r>
              <a:rPr lang="en-US" dirty="0" smtClean="0"/>
              <a:t>Working with Ink Input</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736335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bldLst>
      <p:bldP spid="2" grpId="0"/>
      <p:bldP spid="3" grpId="0">
        <p:tmplLst>
          <p:tmpl>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3"/>
                        </p:tgtEl>
                        <p:attrNameLst>
                          <p:attrName>ppt_x</p:attrName>
                          <p:attrName>ppt_y</p:attrName>
                        </p:attrNameLst>
                      </p:cBhvr>
                      <p:rCtr x="1966" y="23"/>
                    </p:animMotion>
                  </p:childTnLst>
                </p:cTn>
              </p:par>
            </p:tnLst>
          </p:tmpl>
        </p:tmplLst>
      </p:bldP>
      <p:bldP spid="4" grpId="0">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4"/>
                        </p:tgtEl>
                        <p:attrNameLst>
                          <p:attrName>ppt_x</p:attrName>
                          <p:attrName>ppt_y</p:attrName>
                        </p:attrNameLst>
                      </p:cBhvr>
                      <p:rCtr x="1966" y="23"/>
                    </p:animMotion>
                  </p:childTnLst>
                </p:cTn>
              </p:par>
            </p:tnLst>
          </p:tmpl>
        </p:tmplLst>
      </p:b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359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0B5A99">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183664" y="2539795"/>
            <a:ext cx="11849100" cy="1778410"/>
          </a:xfrm>
          <a:prstGeom prst="rect">
            <a:avLst/>
          </a:prstGeom>
          <a:solidFill>
            <a:srgbClr val="0B5A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Tree>
    <p:extLst>
      <p:ext uri="{BB962C8B-B14F-4D97-AF65-F5344CB8AC3E}">
        <p14:creationId xmlns:p14="http://schemas.microsoft.com/office/powerpoint/2010/main" val="4198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2.59259E-6 L -0.02683 -0.00046 " pathEditMode="relative" rAng="0" ptsTypes="AA">
                                      <p:cBhvr>
                                        <p:cTn id="6" dur="500" fill="hold"/>
                                        <p:tgtEl>
                                          <p:spTgt spid="3"/>
                                        </p:tgtEl>
                                        <p:attrNameLst>
                                          <p:attrName>ppt_x</p:attrName>
                                          <p:attrName>ppt_y</p:attrName>
                                        </p:attrNameLst>
                                      </p:cBhvr>
                                      <p:rCtr x="-134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620484" y="1023257"/>
            <a:ext cx="19449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You</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an’t</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t</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78963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20484" y="1023257"/>
            <a:ext cx="20211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I </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29747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87458"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36320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156723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docProps/app.xml><?xml version="1.0" encoding="utf-8"?>
<Properties xmlns="http://schemas.openxmlformats.org/officeDocument/2006/extended-properties" xmlns:vt="http://schemas.openxmlformats.org/officeDocument/2006/docPropsVTypes">
  <TotalTime>3172</TotalTime>
  <Words>1499</Words>
  <Application>Microsoft Office PowerPoint</Application>
  <PresentationFormat>Widescreen</PresentationFormat>
  <Paragraphs>157</Paragraphs>
  <Slides>21</Slides>
  <Notes>19</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21</vt:i4>
      </vt:variant>
    </vt:vector>
  </HeadingPairs>
  <TitlesOfParts>
    <vt:vector size="44" baseType="lpstr">
      <vt:lpstr>Arial</vt:lpstr>
      <vt:lpstr>Avenir LT Pro 45 Book</vt:lpstr>
      <vt:lpstr>Bebas Neue Bold</vt:lpstr>
      <vt:lpstr>Calibri</vt:lpstr>
      <vt:lpstr>Consolas</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More Personal Computing Windows 10 Developer Workshop</vt:lpstr>
      <vt:lpstr>“Windows 10 is the first step to an era of more personal computing”</vt:lpstr>
      <vt:lpstr>PowerPoint Presentation</vt:lpstr>
      <vt:lpstr>Gesture</vt:lpstr>
      <vt:lpstr>Gesture</vt:lpstr>
      <vt:lpstr>PowerPoint Presentation</vt:lpstr>
      <vt:lpstr>PowerPoint Presentation</vt:lpstr>
      <vt:lpstr>Gesture</vt:lpstr>
      <vt:lpstr>PowerPoint Presentation</vt:lpstr>
      <vt:lpstr>PowerPoint Presentation</vt:lpstr>
      <vt:lpstr>Gesture</vt:lpstr>
      <vt:lpstr>PowerPoint Presentation</vt:lpstr>
      <vt:lpstr>Speech Recognition and Synthesis done easy</vt:lpstr>
      <vt:lpstr>Cortana</vt:lpstr>
      <vt:lpstr>Lab:  Launching apps with Speech through Cortana</vt:lpstr>
      <vt:lpstr>Gesture</vt:lpstr>
      <vt:lpstr>PowerPoint Presentation</vt:lpstr>
      <vt:lpstr>Writing is human</vt:lpstr>
      <vt:lpstr>DirectInk: New ink platform for Windows apps</vt:lpstr>
      <vt:lpstr>Lab:  Working with Ink Input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Giorgio Sardo</dc:creator>
  <cp:lastModifiedBy>Andy Wigley</cp:lastModifiedBy>
  <cp:revision>253</cp:revision>
  <dcterms:created xsi:type="dcterms:W3CDTF">2015-05-13T18:53:57Z</dcterms:created>
  <dcterms:modified xsi:type="dcterms:W3CDTF">2015-09-29T09:33:17Z</dcterms:modified>
</cp:coreProperties>
</file>